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9" r:id="rId6"/>
    <p:sldId id="270" r:id="rId7"/>
    <p:sldId id="260" r:id="rId8"/>
    <p:sldId id="272" r:id="rId9"/>
    <p:sldId id="271" r:id="rId10"/>
    <p:sldId id="261" r:id="rId11"/>
    <p:sldId id="268" r:id="rId12"/>
    <p:sldId id="273" r:id="rId13"/>
    <p:sldId id="274" r:id="rId14"/>
    <p:sldId id="275" r:id="rId15"/>
    <p:sldId id="276" r:id="rId16"/>
    <p:sldId id="277" r:id="rId17"/>
    <p:sldId id="278" r:id="rId18"/>
    <p:sldId id="266" r:id="rId19"/>
    <p:sldId id="265" r:id="rId20"/>
    <p:sldId id="267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995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3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205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73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29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129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08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>
            <a:off x="0" y="5256360"/>
            <a:ext cx="2407412" cy="1601640"/>
            <a:chOff x="0" y="5256360"/>
            <a:chExt cx="2407412" cy="1601640"/>
          </a:xfrm>
        </p:grpSpPr>
        <p:pic>
          <p:nvPicPr>
            <p:cNvPr id="7" name="Picture 4" descr="http://www.tehnari.ru/attachments/f133/145763d1374755309-starinnye_knigi_raritety-369x228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264313">
              <a:off x="309706" y="5256360"/>
              <a:ext cx="2097706" cy="1296144"/>
            </a:xfrm>
            <a:prstGeom prst="rect">
              <a:avLst/>
            </a:prstGeom>
            <a:noFill/>
          </p:spPr>
        </p:pic>
        <p:pic>
          <p:nvPicPr>
            <p:cNvPr id="8" name="Picture 6" descr="http://xn--24-6kc6aoaofcg6p.xn--p1ai/images/css/svecha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73216"/>
              <a:ext cx="2181667" cy="1484784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A9719-FB89-4673-B9F9-E2690CB4B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2360" y="6669360"/>
            <a:ext cx="1331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0" dirty="0" smtClean="0">
                <a:solidFill>
                  <a:srgbClr val="542804"/>
                </a:solidFill>
                <a:latin typeface="Monotype Corsiva" pitchFamily="66" charset="0"/>
              </a:rPr>
              <a:t>Олифирова Т.И. </a:t>
            </a:r>
            <a:endParaRPr lang="ru-RU" sz="1100" b="0" dirty="0">
              <a:solidFill>
                <a:srgbClr val="542804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6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07044"/>
            <a:ext cx="7851648" cy="3574084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Семинар в рамках проекта РСУР</a:t>
            </a:r>
            <a:r>
              <a:rPr lang="ru-RU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на тему: 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4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«Формирование хронологических знаний на уроках истории»</a:t>
            </a:r>
            <a:endParaRPr lang="ru-RU" sz="4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797152"/>
            <a:ext cx="7854696" cy="1440160"/>
          </a:xfrm>
        </p:spPr>
        <p:txBody>
          <a:bodyPr>
            <a:normAutofit fontScale="62500" lnSpcReduction="20000"/>
          </a:bodyPr>
          <a:lstStyle/>
          <a:p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истории и</a:t>
            </a:r>
          </a:p>
          <a:p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обществознания: Р.Б. Умалатов</a:t>
            </a:r>
          </a:p>
          <a:p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29.11.2017 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8748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 БЮДЖЕТНОЕ  ОБЩЕОБРАЗОВАТЕЛЬНОЕ УЧРЕЖДЕНИЕ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«Средняя общеобразовательная школа № 4 с. </a:t>
            </a:r>
            <a:r>
              <a:rPr lang="ru-RU" sz="1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Гехи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algn="ctr"/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1368152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bg1"/>
                </a:solidFill>
                <a:effectLst/>
              </a:rPr>
              <a:t>Важнейшие события в истории России</a:t>
            </a:r>
            <a:br>
              <a:rPr lang="ru-RU" sz="3600" dirty="0">
                <a:solidFill>
                  <a:schemeClr val="bg1"/>
                </a:solidFill>
                <a:effectLst/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31503"/>
              </p:ext>
            </p:extLst>
          </p:nvPr>
        </p:nvGraphicFramePr>
        <p:xfrm>
          <a:off x="467544" y="2564904"/>
          <a:ext cx="8064896" cy="237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7272808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effectLst/>
                        </a:rPr>
                        <a:t>Даты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effectLst/>
                        </a:rPr>
                        <a:t>События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113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>
                          <a:effectLst/>
                        </a:rPr>
                        <a:t>988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effectLst/>
                        </a:rPr>
                        <a:t>Принятие христианства как государственной религии на Руси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27305" marT="0" marB="27305" anchor="ctr"/>
                </a:tc>
              </a:tr>
              <a:tr h="800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>
                          <a:effectLst/>
                        </a:rPr>
                        <a:t>1223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effectLst/>
                        </a:rPr>
                        <a:t>Битва русских с монголо-татарами на реке Калке…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27305" marT="0" marB="2730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69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352928" cy="1512168"/>
          </a:xfrm>
        </p:spPr>
        <p:txBody>
          <a:bodyPr>
            <a:normAutofit/>
          </a:bodyPr>
          <a:lstStyle/>
          <a:p>
            <a:pPr algn="l"/>
            <a:r>
              <a:rPr lang="ru-RU" sz="3100" dirty="0">
                <a:solidFill>
                  <a:schemeClr val="bg1"/>
                </a:solidFill>
                <a:effectLst/>
              </a:rPr>
              <a:t>Народные движения в второй половине ХVIII в.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353529"/>
              </p:ext>
            </p:extLst>
          </p:nvPr>
        </p:nvGraphicFramePr>
        <p:xfrm>
          <a:off x="539552" y="2708920"/>
          <a:ext cx="7704855" cy="309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4824536"/>
                <a:gridCol w="1944215"/>
              </a:tblGrid>
              <a:tr h="1192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Даты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События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Историческое значение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250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1768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Крестьянское восстание на Правобережной Украине 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27305" marT="0" marB="27305" anchor="ctr"/>
                </a:tc>
              </a:tr>
              <a:tr h="654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1771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«Чумной бунт» в Москве…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0" marT="0" marB="273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27305" marT="0" marB="2730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5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08720"/>
            <a:ext cx="8074096" cy="504056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Для нахождения хронологических рядов, учащимся можно дать задания в тестовой форме, где необходимо найти лишнюю дату в предложенном им перечне</a:t>
            </a:r>
            <a:r>
              <a:rPr lang="ru-RU" sz="2800" dirty="0" smtClean="0">
                <a:solidFill>
                  <a:srgbClr val="002060"/>
                </a:solidFill>
              </a:rPr>
              <a:t>: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/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/>
              <a:t>1.	1223, 1237, 1240, 1242;</a:t>
            </a:r>
            <a:br>
              <a:rPr lang="ru-RU" sz="2800" dirty="0"/>
            </a:br>
            <a:r>
              <a:rPr lang="ru-RU" sz="2800" dirty="0"/>
              <a:t>2.	1480, 1604, 1607, 1612;</a:t>
            </a:r>
            <a:br>
              <a:rPr lang="ru-RU" sz="2800" dirty="0"/>
            </a:br>
            <a:r>
              <a:rPr lang="ru-RU" sz="2800" dirty="0"/>
              <a:t>3.	1648, 1651, 1558, 1654.</a:t>
            </a:r>
            <a:br>
              <a:rPr lang="ru-RU" sz="2800" dirty="0"/>
            </a:br>
            <a:r>
              <a:rPr lang="ru-RU" dirty="0"/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436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Хронологический ряд </a:t>
            </a:r>
            <a:r>
              <a:rPr lang="ru-RU" sz="2800" dirty="0" smtClean="0"/>
              <a:t>– объединяет даты событий,  происходивших в достаточно короткие сроки и связанных общим историческим явлением, например, войной.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63904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Хронологический </a:t>
            </a:r>
            <a:r>
              <a:rPr lang="ru-RU" sz="2800" b="1" dirty="0">
                <a:solidFill>
                  <a:srgbClr val="C00000"/>
                </a:solidFill>
              </a:rPr>
              <a:t>комплекс </a:t>
            </a:r>
            <a:r>
              <a:rPr lang="ru-RU" sz="2800" dirty="0"/>
              <a:t>– объединяет даты событий, происходивших в разные века, но связанных одной нитью, общим сюжетом или проблемой.</a:t>
            </a:r>
          </a:p>
        </p:txBody>
      </p:sp>
    </p:spTree>
    <p:extLst>
      <p:ext uri="{BB962C8B-B14F-4D97-AF65-F5344CB8AC3E}">
        <p14:creationId xmlns:p14="http://schemas.microsoft.com/office/powerpoint/2010/main" val="52601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8218112" cy="427250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2060"/>
                </a:solidFill>
              </a:rPr>
              <a:t>По какому принципу образованы ряды</a:t>
            </a:r>
            <a:r>
              <a:rPr lang="ru-RU" sz="3600" dirty="0" smtClean="0">
                <a:solidFill>
                  <a:srgbClr val="002060"/>
                </a:solidFill>
              </a:rPr>
              <a:t>: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200" b="1" dirty="0">
                <a:solidFill>
                  <a:srgbClr val="C00000"/>
                </a:solidFill>
              </a:rPr>
              <a:t>а) 1497, 1550, 1649, 1832 гг.; </a:t>
            </a:r>
            <a:r>
              <a:rPr lang="ru-RU" sz="2200" dirty="0">
                <a:solidFill>
                  <a:srgbClr val="C00000"/>
                </a:solidFill>
              </a:rPr>
              <a:t>(создание сводов законов Руси, Российской империи)</a:t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dirty="0">
                <a:solidFill>
                  <a:srgbClr val="C00000"/>
                </a:solidFill>
              </a:rPr>
              <a:t>б) 1725, 1730, 1740, 1761, 1762 гг.; </a:t>
            </a:r>
            <a:r>
              <a:rPr lang="ru-RU" sz="2200" dirty="0">
                <a:solidFill>
                  <a:srgbClr val="C00000"/>
                </a:solidFill>
              </a:rPr>
              <a:t>(начало правления императоров эпохи </a:t>
            </a:r>
            <a:r>
              <a:rPr lang="ru-RU" sz="2200" dirty="0" smtClean="0">
                <a:solidFill>
                  <a:srgbClr val="C00000"/>
                </a:solidFill>
              </a:rPr>
              <a:t>Дворцовых переворотов</a:t>
            </a:r>
            <a:r>
              <a:rPr lang="ru-RU" sz="2200" dirty="0">
                <a:solidFill>
                  <a:srgbClr val="C00000"/>
                </a:solidFill>
              </a:rPr>
              <a:t>)</a:t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dirty="0">
                <a:solidFill>
                  <a:srgbClr val="C00000"/>
                </a:solidFill>
              </a:rPr>
              <a:t> в) 1772, 1793, 1795 гг.; </a:t>
            </a:r>
            <a:r>
              <a:rPr lang="ru-RU" sz="2200" dirty="0">
                <a:solidFill>
                  <a:srgbClr val="C00000"/>
                </a:solidFill>
              </a:rPr>
              <a:t>(три раздела Польши);</a:t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dirty="0">
                <a:solidFill>
                  <a:srgbClr val="C00000"/>
                </a:solidFill>
              </a:rPr>
              <a:t> г) 6 августа 1905 г., 17 октября 1905 г., 20 февраля 1906 г., 3 июня 1907 г</a:t>
            </a:r>
            <a:r>
              <a:rPr lang="ru-RU" sz="2200" b="1" dirty="0" smtClean="0">
                <a:solidFill>
                  <a:srgbClr val="C00000"/>
                </a:solidFill>
              </a:rPr>
              <a:t>.? </a:t>
            </a:r>
            <a:r>
              <a:rPr lang="ru-RU" sz="2200" dirty="0" smtClean="0">
                <a:solidFill>
                  <a:srgbClr val="C00000"/>
                </a:solidFill>
              </a:rPr>
              <a:t>( </a:t>
            </a:r>
            <a:r>
              <a:rPr lang="ru-RU" sz="2200" dirty="0">
                <a:solidFill>
                  <a:srgbClr val="C00000"/>
                </a:solidFill>
              </a:rPr>
              <a:t>начало работы Государственных дум)</a:t>
            </a:r>
          </a:p>
        </p:txBody>
      </p:sp>
    </p:spTree>
    <p:extLst>
      <p:ext uri="{BB962C8B-B14F-4D97-AF65-F5344CB8AC3E}">
        <p14:creationId xmlns:p14="http://schemas.microsoft.com/office/powerpoint/2010/main" val="261365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Найдите значение выражения, составленного из исторических дат.   Какие события отечественной и зарубежной  истории произошли в год X?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967335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(</a:t>
            </a:r>
            <a:r>
              <a:rPr lang="ru-RU" sz="4000" b="1" dirty="0"/>
              <a:t>Год свержения ордынского ига + год взятия Казани + год начала Северной войны + год распада СССР+ 5): 4 = X</a:t>
            </a:r>
          </a:p>
        </p:txBody>
      </p:sp>
    </p:spTree>
    <p:extLst>
      <p:ext uri="{BB962C8B-B14F-4D97-AF65-F5344CB8AC3E}">
        <p14:creationId xmlns:p14="http://schemas.microsoft.com/office/powerpoint/2010/main" val="301809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105835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/>
          </a:p>
          <a:p>
            <a:endParaRPr lang="ru-RU" sz="3600" dirty="0"/>
          </a:p>
          <a:p>
            <a:pPr algn="ctr"/>
            <a:r>
              <a:rPr lang="ru-RU" sz="3600" dirty="0" smtClean="0"/>
              <a:t>(</a:t>
            </a:r>
            <a:r>
              <a:rPr lang="ru-RU" sz="3600" dirty="0"/>
              <a:t>1480 + 1552 + 1700 + 1991 +5) : 4 = </a:t>
            </a:r>
            <a:r>
              <a:rPr lang="ru-RU" sz="3600" dirty="0" smtClean="0"/>
              <a:t>                                    </a:t>
            </a:r>
            <a:r>
              <a:rPr lang="ru-RU" sz="3600" b="1" dirty="0" smtClean="0">
                <a:solidFill>
                  <a:srgbClr val="C00000"/>
                </a:solidFill>
              </a:rPr>
              <a:t>1682 </a:t>
            </a:r>
            <a:r>
              <a:rPr lang="ru-RU" sz="3600" b="1" dirty="0">
                <a:solidFill>
                  <a:srgbClr val="C00000"/>
                </a:solidFill>
              </a:rPr>
              <a:t>г.  </a:t>
            </a:r>
            <a:r>
              <a:rPr lang="ru-RU" sz="3600" dirty="0"/>
              <a:t>– </a:t>
            </a:r>
            <a:endParaRPr lang="ru-RU" sz="3600" dirty="0" smtClean="0"/>
          </a:p>
          <a:p>
            <a:r>
              <a:rPr lang="ru-RU" sz="3600" dirty="0" smtClean="0"/>
              <a:t>                отмена </a:t>
            </a:r>
            <a:r>
              <a:rPr lang="ru-RU" sz="3600" dirty="0"/>
              <a:t>местничества</a:t>
            </a:r>
          </a:p>
        </p:txBody>
      </p:sp>
      <p:pic>
        <p:nvPicPr>
          <p:cNvPr id="8194" name="Picture 2" descr="C:\Users\Лейсан\Desktop\p6c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232" y="980728"/>
            <a:ext cx="4286250" cy="3276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70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720840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Пронумеруйте события в порядке их совершения в царствование Ивана Грозного</a:t>
            </a:r>
            <a:r>
              <a:rPr lang="ru-RU" sz="2400" b="1" dirty="0" smtClean="0"/>
              <a:t>:</a:t>
            </a:r>
          </a:p>
          <a:p>
            <a:endParaRPr lang="ru-RU" sz="2400" b="1" dirty="0"/>
          </a:p>
          <a:p>
            <a:r>
              <a:rPr lang="ru-RU" sz="2400" dirty="0" smtClean="0"/>
              <a:t>... </a:t>
            </a:r>
            <a:r>
              <a:rPr lang="ru-RU" sz="2400" dirty="0"/>
              <a:t>введение опричнины;</a:t>
            </a:r>
          </a:p>
          <a:p>
            <a:r>
              <a:rPr lang="ru-RU" sz="2400" dirty="0" smtClean="0"/>
              <a:t>... </a:t>
            </a:r>
            <a:r>
              <a:rPr lang="ru-RU" sz="2400" dirty="0"/>
              <a:t>начало Ливонской войны;</a:t>
            </a:r>
          </a:p>
          <a:p>
            <a:r>
              <a:rPr lang="ru-RU" sz="2400" dirty="0" smtClean="0"/>
              <a:t>... </a:t>
            </a:r>
            <a:r>
              <a:rPr lang="ru-RU" sz="2400" dirty="0"/>
              <a:t>венчание на царствование;</a:t>
            </a:r>
          </a:p>
          <a:p>
            <a:r>
              <a:rPr lang="ru-RU" sz="2400" dirty="0" smtClean="0"/>
              <a:t>... </a:t>
            </a:r>
            <a:r>
              <a:rPr lang="ru-RU" sz="2400" dirty="0"/>
              <a:t>взятие Казани;</a:t>
            </a:r>
          </a:p>
          <a:p>
            <a:r>
              <a:rPr lang="ru-RU" sz="2400" dirty="0" smtClean="0"/>
              <a:t>... </a:t>
            </a:r>
            <a:r>
              <a:rPr lang="ru-RU" sz="2400" dirty="0"/>
              <a:t>реформы Избранной </a:t>
            </a:r>
            <a:r>
              <a:rPr lang="ru-RU" sz="2400" dirty="0" smtClean="0"/>
              <a:t>рады</a:t>
            </a:r>
            <a:r>
              <a:rPr lang="ru-RU" sz="2400" dirty="0"/>
              <a:t>;</a:t>
            </a:r>
            <a:endParaRPr lang="ru-RU" sz="2400" dirty="0" smtClean="0"/>
          </a:p>
          <a:p>
            <a:r>
              <a:rPr lang="ru-RU" sz="2400" dirty="0" smtClean="0"/>
              <a:t>…взятие Астрахани</a:t>
            </a:r>
            <a:endParaRPr lang="ru-RU" sz="2400" dirty="0"/>
          </a:p>
        </p:txBody>
      </p:sp>
      <p:pic>
        <p:nvPicPr>
          <p:cNvPr id="10242" name="Picture 2" descr="C:\Users\Лейсан\Desktop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420888"/>
            <a:ext cx="3096344" cy="3744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08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92696"/>
            <a:ext cx="7851648" cy="1008112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effectLst/>
              </a:rPr>
              <a:t>Задания по хронологии в формате ЕГЭ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568952" cy="460851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.Расположите </a:t>
            </a:r>
            <a:r>
              <a:rPr 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хронологической последовательности исторические события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/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1)Крымская война</a:t>
            </a:r>
          </a:p>
          <a:p>
            <a:pPr algn="l"/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2)реформа </a:t>
            </a:r>
            <a:r>
              <a:rPr 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патриарха Никона</a:t>
            </a:r>
          </a:p>
          <a:p>
            <a:pPr algn="l"/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3)падение Византийской империи</a:t>
            </a:r>
          </a:p>
          <a:p>
            <a:pPr algn="l"/>
            <a:r>
              <a:rPr lang="ru-RU" sz="1800" dirty="0" smtClean="0"/>
              <a:t>2.Установите </a:t>
            </a:r>
            <a:r>
              <a:rPr lang="ru-RU" sz="1800" dirty="0"/>
              <a:t>соответствие между событиями и годами</a:t>
            </a:r>
            <a:r>
              <a:rPr lang="ru-RU" sz="1800" dirty="0" smtClean="0"/>
              <a:t>:</a:t>
            </a:r>
          </a:p>
          <a:p>
            <a:pPr algn="l"/>
            <a:r>
              <a:rPr lang="ru-RU" sz="1800" dirty="0" smtClean="0"/>
              <a:t>СОБЫТИЯ</a:t>
            </a:r>
          </a:p>
          <a:p>
            <a:pPr algn="l"/>
            <a:r>
              <a:rPr lang="ru-RU" sz="1800" dirty="0" smtClean="0"/>
              <a:t>А)первое </a:t>
            </a:r>
            <a:r>
              <a:rPr lang="ru-RU" sz="1800" dirty="0"/>
              <a:t>упоминание Москвы в летописи</a:t>
            </a:r>
          </a:p>
          <a:p>
            <a:pPr algn="l"/>
            <a:r>
              <a:rPr lang="ru-RU" sz="1800" dirty="0" smtClean="0"/>
              <a:t>Б)Карибский </a:t>
            </a:r>
            <a:r>
              <a:rPr lang="ru-RU" sz="1800" dirty="0"/>
              <a:t>кризис</a:t>
            </a:r>
          </a:p>
          <a:p>
            <a:pPr algn="l"/>
            <a:r>
              <a:rPr lang="ru-RU" sz="1800" dirty="0" smtClean="0"/>
              <a:t>В)Бородинская </a:t>
            </a:r>
            <a:r>
              <a:rPr lang="ru-RU" sz="1800" dirty="0"/>
              <a:t>битва</a:t>
            </a:r>
          </a:p>
          <a:p>
            <a:pPr algn="l"/>
            <a:r>
              <a:rPr lang="ru-RU" sz="1800" dirty="0" smtClean="0"/>
              <a:t>Г)Медный бунт</a:t>
            </a:r>
          </a:p>
          <a:p>
            <a:pPr algn="l"/>
            <a:r>
              <a:rPr lang="ru-RU" sz="1800" dirty="0"/>
              <a:t>ГОДЫ</a:t>
            </a:r>
          </a:p>
          <a:p>
            <a:pPr algn="l"/>
            <a:r>
              <a:rPr lang="ru-RU" sz="1800" dirty="0" smtClean="0"/>
              <a:t>1)988 </a:t>
            </a:r>
            <a:r>
              <a:rPr lang="ru-RU" sz="1800" dirty="0"/>
              <a:t>г.</a:t>
            </a:r>
          </a:p>
          <a:p>
            <a:pPr algn="l"/>
            <a:r>
              <a:rPr lang="ru-RU" sz="1800" dirty="0" smtClean="0"/>
              <a:t>2)1147 </a:t>
            </a:r>
            <a:r>
              <a:rPr lang="ru-RU" sz="1800" dirty="0"/>
              <a:t>г.</a:t>
            </a:r>
          </a:p>
          <a:p>
            <a:pPr algn="l"/>
            <a:r>
              <a:rPr lang="ru-RU" sz="1800" dirty="0" smtClean="0"/>
              <a:t>3)1662 </a:t>
            </a:r>
            <a:r>
              <a:rPr lang="ru-RU" sz="1800" dirty="0"/>
              <a:t>г.</a:t>
            </a:r>
          </a:p>
          <a:p>
            <a:pPr algn="l"/>
            <a:r>
              <a:rPr lang="ru-RU" sz="1800" dirty="0" smtClean="0"/>
              <a:t>4)1812 </a:t>
            </a:r>
            <a:r>
              <a:rPr lang="ru-RU" sz="1800" dirty="0"/>
              <a:t>г.</a:t>
            </a:r>
          </a:p>
          <a:p>
            <a:pPr algn="l"/>
            <a:r>
              <a:rPr lang="ru-RU" sz="1800" dirty="0" smtClean="0"/>
              <a:t>5)1939 </a:t>
            </a:r>
            <a:r>
              <a:rPr lang="ru-RU" sz="1800" dirty="0"/>
              <a:t>г.</a:t>
            </a:r>
          </a:p>
          <a:p>
            <a:pPr algn="l"/>
            <a:r>
              <a:rPr lang="ru-RU" sz="1800" dirty="0" smtClean="0"/>
              <a:t>6)1962 </a:t>
            </a:r>
            <a:r>
              <a:rPr lang="ru-RU" sz="1800" dirty="0"/>
              <a:t>г</a:t>
            </a:r>
            <a:r>
              <a:rPr lang="ru-RU" sz="1800" dirty="0" smtClean="0"/>
              <a:t>.</a:t>
            </a:r>
          </a:p>
          <a:p>
            <a:pPr algn="l"/>
            <a:r>
              <a:rPr lang="ru-RU" sz="1600" b="1" i="1" dirty="0">
                <a:solidFill>
                  <a:schemeClr val="bg1"/>
                </a:solidFill>
              </a:rPr>
              <a:t>1 321</a:t>
            </a:r>
          </a:p>
          <a:p>
            <a:pPr algn="l"/>
            <a:r>
              <a:rPr lang="ru-RU" sz="1600" b="1" i="1" dirty="0">
                <a:solidFill>
                  <a:schemeClr val="bg1"/>
                </a:solidFill>
              </a:rPr>
              <a:t>2 2643</a:t>
            </a:r>
            <a:endParaRPr lang="ru-RU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53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371600"/>
            <a:ext cx="8061520" cy="3425552"/>
          </a:xfrm>
        </p:spPr>
        <p:txBody>
          <a:bodyPr>
            <a:noAutofit/>
          </a:bodyPr>
          <a:lstStyle/>
          <a:p>
            <a:pPr algn="l"/>
            <a:r>
              <a:rPr lang="ru-RU" sz="2400" b="0" dirty="0" smtClean="0">
                <a:solidFill>
                  <a:schemeClr val="bg1"/>
                </a:solidFill>
              </a:rPr>
              <a:t>3. Ниже </a:t>
            </a:r>
            <a:r>
              <a:rPr lang="ru-RU" sz="2400" b="0" dirty="0">
                <a:solidFill>
                  <a:schemeClr val="bg1"/>
                </a:solidFill>
              </a:rPr>
              <a:t>приведён список терминов. Все они, за </a:t>
            </a:r>
            <a:r>
              <a:rPr lang="ru-RU" sz="2400" b="0" dirty="0" smtClean="0">
                <a:solidFill>
                  <a:schemeClr val="bg1"/>
                </a:solidFill>
              </a:rPr>
              <a:t>исключением </a:t>
            </a:r>
            <a:r>
              <a:rPr lang="ru-RU" sz="2400" dirty="0" smtClean="0">
                <a:solidFill>
                  <a:schemeClr val="bg1"/>
                </a:solidFill>
              </a:rPr>
              <a:t>двух</a:t>
            </a:r>
            <a:r>
              <a:rPr lang="ru-RU" sz="2400" b="0" dirty="0">
                <a:solidFill>
                  <a:schemeClr val="bg1"/>
                </a:solidFill>
              </a:rPr>
              <a:t>, </a:t>
            </a:r>
            <a:r>
              <a:rPr lang="ru-RU" sz="2400" b="0" dirty="0" smtClean="0">
                <a:solidFill>
                  <a:schemeClr val="bg1"/>
                </a:solidFill>
              </a:rPr>
              <a:t>относятся к </a:t>
            </a:r>
            <a:r>
              <a:rPr lang="ru-RU" sz="2400" b="0" dirty="0">
                <a:solidFill>
                  <a:schemeClr val="bg1"/>
                </a:solidFill>
              </a:rPr>
              <a:t>событиям (явлениям) XIX в</a:t>
            </a:r>
            <a:r>
              <a:rPr lang="ru-RU" sz="2400" b="0" dirty="0" smtClean="0">
                <a:solidFill>
                  <a:schemeClr val="bg1"/>
                </a:solidFill>
              </a:rPr>
              <a:t>.</a:t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>
                <a:solidFill>
                  <a:schemeClr val="bg1"/>
                </a:solidFill>
              </a:rPr>
              <a:t/>
            </a:r>
            <a:br>
              <a:rPr lang="ru-RU" sz="2400" b="0" dirty="0">
                <a:solidFill>
                  <a:schemeClr val="bg1"/>
                </a:solidFill>
              </a:rPr>
            </a:br>
            <a:r>
              <a:rPr lang="ru-RU" sz="2400" b="0" dirty="0">
                <a:solidFill>
                  <a:schemeClr val="bg1"/>
                </a:solidFill>
              </a:rPr>
              <a:t>1) </a:t>
            </a:r>
            <a:r>
              <a:rPr lang="ru-RU" sz="2400" b="0" i="1" dirty="0">
                <a:solidFill>
                  <a:schemeClr val="bg1"/>
                </a:solidFill>
              </a:rPr>
              <a:t>вольные хлебопашцы</a:t>
            </a:r>
            <a:r>
              <a:rPr lang="ru-RU" sz="2400" b="0" dirty="0">
                <a:solidFill>
                  <a:schemeClr val="bg1"/>
                </a:solidFill>
              </a:rPr>
              <a:t>; 2) </a:t>
            </a:r>
            <a:r>
              <a:rPr lang="ru-RU" sz="2400" b="0" i="1" dirty="0">
                <a:solidFill>
                  <a:schemeClr val="bg1"/>
                </a:solidFill>
              </a:rPr>
              <a:t>министерства</a:t>
            </a:r>
            <a:r>
              <a:rPr lang="ru-RU" sz="2400" b="0" dirty="0">
                <a:solidFill>
                  <a:schemeClr val="bg1"/>
                </a:solidFill>
              </a:rPr>
              <a:t>; 3) </a:t>
            </a:r>
            <a:r>
              <a:rPr lang="ru-RU" sz="2400" b="0" i="1" dirty="0">
                <a:solidFill>
                  <a:schemeClr val="bg1"/>
                </a:solidFill>
              </a:rPr>
              <a:t>декабристы</a:t>
            </a:r>
            <a:r>
              <a:rPr lang="ru-RU" sz="2400" b="0" dirty="0">
                <a:solidFill>
                  <a:schemeClr val="bg1"/>
                </a:solidFill>
              </a:rPr>
              <a:t>;</a:t>
            </a:r>
            <a:br>
              <a:rPr lang="ru-RU" sz="2400" b="0" dirty="0">
                <a:solidFill>
                  <a:schemeClr val="bg1"/>
                </a:solidFill>
              </a:rPr>
            </a:br>
            <a:r>
              <a:rPr lang="ru-RU" sz="2400" b="0" dirty="0">
                <a:solidFill>
                  <a:schemeClr val="bg1"/>
                </a:solidFill>
              </a:rPr>
              <a:t>4) </a:t>
            </a:r>
            <a:r>
              <a:rPr lang="ru-RU" sz="2400" b="0" i="1" dirty="0">
                <a:solidFill>
                  <a:schemeClr val="bg1"/>
                </a:solidFill>
              </a:rPr>
              <a:t>третьеиюньский переворот</a:t>
            </a:r>
            <a:r>
              <a:rPr lang="ru-RU" sz="2400" b="0" dirty="0">
                <a:solidFill>
                  <a:schemeClr val="bg1"/>
                </a:solidFill>
              </a:rPr>
              <a:t>; 5) </a:t>
            </a:r>
            <a:r>
              <a:rPr lang="ru-RU" sz="2400" b="0" i="1" dirty="0">
                <a:solidFill>
                  <a:schemeClr val="bg1"/>
                </a:solidFill>
              </a:rPr>
              <a:t>мировые судьи</a:t>
            </a:r>
            <a:r>
              <a:rPr lang="ru-RU" sz="2400" b="0" dirty="0">
                <a:solidFill>
                  <a:schemeClr val="bg1"/>
                </a:solidFill>
              </a:rPr>
              <a:t>; 6) </a:t>
            </a:r>
            <a:r>
              <a:rPr lang="ru-RU" sz="2400" b="0" i="1" dirty="0">
                <a:solidFill>
                  <a:schemeClr val="bg1"/>
                </a:solidFill>
              </a:rPr>
              <a:t>октябристы</a:t>
            </a:r>
            <a:r>
              <a:rPr lang="ru-RU" sz="2400" b="0" i="1" dirty="0" smtClean="0">
                <a:solidFill>
                  <a:schemeClr val="bg1"/>
                </a:solidFill>
              </a:rPr>
              <a:t>.</a:t>
            </a:r>
            <a:br>
              <a:rPr lang="ru-RU" sz="2400" b="0" i="1" dirty="0" smtClean="0">
                <a:solidFill>
                  <a:schemeClr val="bg1"/>
                </a:solidFill>
              </a:rPr>
            </a:br>
            <a:r>
              <a:rPr lang="ru-RU" sz="2400" b="0" i="1" dirty="0" smtClean="0">
                <a:solidFill>
                  <a:schemeClr val="bg1"/>
                </a:solidFill>
              </a:rPr>
              <a:t/>
            </a:r>
            <a:br>
              <a:rPr lang="ru-RU" sz="2400" b="0" i="1" dirty="0" smtClean="0">
                <a:solidFill>
                  <a:schemeClr val="bg1"/>
                </a:solidFill>
              </a:rPr>
            </a:br>
            <a:r>
              <a:rPr lang="ru-RU" sz="2400" b="0" dirty="0">
                <a:solidFill>
                  <a:schemeClr val="bg1"/>
                </a:solidFill>
              </a:rPr>
              <a:t>3 46</a:t>
            </a:r>
            <a:r>
              <a:rPr lang="ru-RU" sz="2400" b="0" i="1" dirty="0" smtClean="0">
                <a:solidFill>
                  <a:schemeClr val="bg1"/>
                </a:solidFill>
              </a:rPr>
              <a:t/>
            </a:r>
            <a:br>
              <a:rPr lang="ru-RU" sz="2400" b="0" i="1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1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280920" cy="2777480"/>
          </a:xfrm>
        </p:spPr>
        <p:txBody>
          <a:bodyPr>
            <a:normAutofit fontScale="90000"/>
          </a:bodyPr>
          <a:lstStyle/>
          <a:p>
            <a:r>
              <a:rPr lang="ru-RU" sz="6000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sz="6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Учитель создает нацию</a:t>
            </a:r>
            <a:r>
              <a:rPr lang="ru-RU" sz="6000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br>
              <a:rPr lang="ru-RU" sz="6000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А.А. Кадыров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595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573016"/>
            <a:ext cx="7854696" cy="295232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smtClean="0">
                <a:solidFill>
                  <a:schemeClr val="bg1"/>
                </a:solidFill>
              </a:rPr>
              <a:t>11. Пропущенные </a:t>
            </a:r>
            <a:r>
              <a:rPr lang="ru-RU" dirty="0">
                <a:solidFill>
                  <a:schemeClr val="bg1"/>
                </a:solidFill>
              </a:rPr>
              <a:t>элементы: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1)принятие конституции США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2)XVI в.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3)гражданская война в Англии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4)окончание Столетней войны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5)присоединение Крыма к Российской империи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6)XII в.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7)XIV в.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8)отмена крепостного права в России</a:t>
            </a:r>
          </a:p>
          <a:p>
            <a:pPr algn="l"/>
            <a:r>
              <a:rPr lang="ru-RU" dirty="0">
                <a:solidFill>
                  <a:schemeClr val="bg1"/>
                </a:solidFill>
              </a:rPr>
              <a:t>9)выступление М. Лютера с 95 тезисами, начало Реформации в </a:t>
            </a:r>
            <a:r>
              <a:rPr lang="ru-RU" dirty="0" smtClean="0">
                <a:solidFill>
                  <a:schemeClr val="bg1"/>
                </a:solidFill>
              </a:rPr>
              <a:t>Германии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861282"/>
              </p:ext>
            </p:extLst>
          </p:nvPr>
        </p:nvGraphicFramePr>
        <p:xfrm>
          <a:off x="611560" y="548680"/>
          <a:ext cx="7776863" cy="2876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9378"/>
                <a:gridCol w="3268127"/>
                <a:gridCol w="3479358"/>
              </a:tblGrid>
              <a:tr h="422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Событие истории России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Событие истории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зарубежных стран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XIX в.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А…..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Создание Тройственного союза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Б….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Начало княжения в Киеве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Владимира Мономаха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Третий крестовый поход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2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В…..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Присоединение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Псковской земли к Московскому княжеству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Г…..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XVIII в.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Д….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Е…..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7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87220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 !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046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640960" cy="3672408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«Время не дано историку как какое-то время, где-то там существующее ещё до начала его исследования. </a:t>
            </a: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Оно </a:t>
            </a: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выстраивается историком благодаря специальной работе, являющейся частью ремесла историка»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Антуана Про</a:t>
            </a:r>
            <a:endParaRPr lang="ru-RU" sz="3200" b="0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078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851648" cy="43924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effectLst/>
              </a:rPr>
              <a:t>Хронология — </a:t>
            </a:r>
            <a:r>
              <a:rPr lang="ru-RU" b="0" i="1" dirty="0">
                <a:solidFill>
                  <a:srgbClr val="FF0000"/>
                </a:solidFill>
                <a:effectLst/>
              </a:rPr>
              <a:t>последовательность исторических событий во времени, а также перечень дат этих событий. </a:t>
            </a:r>
            <a:endParaRPr lang="ru-RU" b="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00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208912" cy="1296144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>
                <a:solidFill>
                  <a:schemeClr val="bg1"/>
                </a:solidFill>
                <a:effectLst/>
              </a:rPr>
              <a:t>Приемы и средства изучения хронологии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24936" cy="4176464"/>
          </a:xfrm>
        </p:spPr>
        <p:txBody>
          <a:bodyPr>
            <a:normAutofit fontScale="55000" lnSpcReduction="20000"/>
          </a:bodyPr>
          <a:lstStyle/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Лента времени, задания и упражнения для работы по ней.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Календарь событий.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Хронологические и синхронистические таблицы.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Образное обозначение дат, опорные конспекты и схемы.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Приемы запоминания.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Хронологический комплекс, хронологический ряд.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Задания в тестовой форме. Хронологические упражнения.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Хронологические задачи. Нестандартные вопросы.</a:t>
            </a:r>
          </a:p>
          <a:p>
            <a:pPr marL="514350" lvl="0" indent="-514350" algn="l">
              <a:lnSpc>
                <a:spcPct val="170000"/>
              </a:lnSpc>
              <a:buFont typeface="+mj-lt"/>
              <a:buAutoNum type="arabicPeriod"/>
            </a:pPr>
            <a:r>
              <a:rPr lang="ru-RU" sz="3100" dirty="0">
                <a:solidFill>
                  <a:srgbClr val="FFFF00"/>
                </a:solidFill>
              </a:rPr>
              <a:t>Игры.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5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371600"/>
            <a:ext cx="7989512" cy="3497560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rgbClr val="C00000"/>
                </a:solidFill>
                <a:effectLst/>
              </a:rPr>
              <a:t>Календарь событий </a:t>
            </a:r>
            <a:r>
              <a:rPr lang="ru-RU" sz="2800" i="1" dirty="0">
                <a:solidFill>
                  <a:srgbClr val="C00000"/>
                </a:solidFill>
                <a:effectLst/>
              </a:rPr>
              <a:t>– </a:t>
            </a:r>
            <a:r>
              <a:rPr lang="ru-RU" sz="2800" dirty="0">
                <a:solidFill>
                  <a:srgbClr val="C00000"/>
                </a:solidFill>
                <a:effectLst/>
              </a:rPr>
              <a:t>перечень дат и событий, происходящих в сжатые сроки, например, основные события какого-либо месяца. Вывешивается в кабинете истории, служит дополнительной информацией для всех классов, независимо от того, какой период истории они изучают.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660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Лейсан\Desktop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11099" cy="58326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5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93610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КАЛЕНДАРЬ СОБЫТИЙ</a:t>
            </a:r>
            <a:endParaRPr lang="ru-RU" sz="4800" dirty="0"/>
          </a:p>
        </p:txBody>
      </p:sp>
      <p:pic>
        <p:nvPicPr>
          <p:cNvPr id="4098" name="Picture 2" descr="C:\Users\Лейсан\Desktop\0e463d6e54e13a95447782dc91bdfc7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89112"/>
            <a:ext cx="8136904" cy="54330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13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64704"/>
            <a:ext cx="7851648" cy="864096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>
                <a:solidFill>
                  <a:srgbClr val="FFFF00"/>
                </a:solidFill>
              </a:rPr>
              <a:t>Для усвоения счета лет в пределах столетия можно использовать </a:t>
            </a:r>
            <a:r>
              <a:rPr lang="ru-RU" sz="3200" dirty="0" smtClean="0">
                <a:solidFill>
                  <a:srgbClr val="FFFF00"/>
                </a:solidFill>
              </a:rPr>
              <a:t>таблицу: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938539"/>
              </p:ext>
            </p:extLst>
          </p:nvPr>
        </p:nvGraphicFramePr>
        <p:xfrm>
          <a:off x="539552" y="2636913"/>
          <a:ext cx="8208915" cy="16028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{16D9F66E-5EB9-4882-86FB-DCBF35E3C3E4}</a:tableStyleId>
              </a:tblPr>
              <a:tblGrid>
                <a:gridCol w="631257"/>
                <a:gridCol w="631257"/>
                <a:gridCol w="631257"/>
                <a:gridCol w="631257"/>
                <a:gridCol w="643328"/>
                <a:gridCol w="619186"/>
                <a:gridCol w="631257"/>
                <a:gridCol w="631257"/>
                <a:gridCol w="631257"/>
                <a:gridCol w="631257"/>
                <a:gridCol w="632115"/>
                <a:gridCol w="632115"/>
                <a:gridCol w="632115"/>
              </a:tblGrid>
              <a:tr h="504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IV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III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II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III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IV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VI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VII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98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500-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401 гг.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400-301 гг.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300-201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гг.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200-101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001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001-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101-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301-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401-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501-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600 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601-700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гг.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и т.д.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27585" y="3373151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729179" y="2024844"/>
            <a:ext cx="0" cy="792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35940" y="4221088"/>
            <a:ext cx="0" cy="8392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735940" y="2816932"/>
            <a:ext cx="0" cy="1537038"/>
          </a:xfrm>
          <a:prstGeom prst="line">
            <a:avLst/>
          </a:prstGeom>
          <a:ln w="76200">
            <a:solidFill>
              <a:srgbClr val="6731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1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589</Words>
  <Application>Microsoft Office PowerPoint</Application>
  <PresentationFormat>Экран (4:3)</PresentationFormat>
  <Paragraphs>153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Семинар в рамках проекта РСУР на тему:  «Формирование хронологических знаний на уроках истории»</vt:lpstr>
      <vt:lpstr>" Учитель создает нацию." А.А. Кадыров</vt:lpstr>
      <vt:lpstr>«Время не дано историку как какое-то время, где-то там существующее ещё до начала его исследования. Оно выстраивается историком благодаря специальной работе, являющейся частью ремесла историка»  Антуана Про</vt:lpstr>
      <vt:lpstr>Хронология — последовательность исторических событий во времени, а также перечень дат этих событий. </vt:lpstr>
      <vt:lpstr>Приемы и средства изучения хронологии </vt:lpstr>
      <vt:lpstr>Календарь событий – перечень дат и событий, происходящих в сжатые сроки, например, основные события какого-либо месяца. Вывешивается в кабинете истории, служит дополнительной информацией для всех классов, независимо от того, какой период истории они изучают. </vt:lpstr>
      <vt:lpstr>Презентация PowerPoint</vt:lpstr>
      <vt:lpstr>КАЛЕНДАРЬ СОБЫТИЙ</vt:lpstr>
      <vt:lpstr>Для усвоения счета лет в пределах столетия можно использовать таблицу:</vt:lpstr>
      <vt:lpstr>Важнейшие события в истории России </vt:lpstr>
      <vt:lpstr>Народные движения в второй половине ХVIII в. </vt:lpstr>
      <vt:lpstr>Для нахождения хронологических рядов, учащимся можно дать задания в тестовой форме, где необходимо найти лишнюю дату в предложенном им перечне:  1. 1223, 1237, 1240, 1242; 2. 1480, 1604, 1607, 1612; 3. 1648, 1651, 1558, 1654.  </vt:lpstr>
      <vt:lpstr> Хронологический ряд – объединяет даты событий,  происходивших в достаточно короткие сроки и связанных общим историческим явлением, например, войной.</vt:lpstr>
      <vt:lpstr>По какому принципу образованы ряды:   а) 1497, 1550, 1649, 1832 гг.; (создание сводов законов Руси, Российской империи) б) 1725, 1730, 1740, 1761, 1762 гг.; (начало правления императоров эпохи Дворцовых переворотов)  в) 1772, 1793, 1795 гг.; (три раздела Польши);  г) 6 августа 1905 г., 17 октября 1905 г., 20 февраля 1906 г., 3 июня 1907 г.? ( начало работы Государственных дум)</vt:lpstr>
      <vt:lpstr>Найдите значение выражения, составленного из исторических дат.   Какие события отечественной и зарубежной  истории произошли в год X?</vt:lpstr>
      <vt:lpstr>ответ</vt:lpstr>
      <vt:lpstr>Презентация PowerPoint</vt:lpstr>
      <vt:lpstr>Задания по хронологии в формате ЕГЭ </vt:lpstr>
      <vt:lpstr>3. Ниже приведён список терминов. Все они, за исключением двух, относятся к событиям (явлениям) XIX в.  1) вольные хлебопашцы; 2) министерства; 3) декабристы; 4) третьеиюньский переворот; 5) мировые судьи; 6) октябристы.  3 46 </vt:lpstr>
      <vt:lpstr>Презентация PowerPoint</vt:lpstr>
      <vt:lpstr>Спасибо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RAMZAN</dc:creator>
  <cp:lastModifiedBy>RAMZAN</cp:lastModifiedBy>
  <cp:revision>23</cp:revision>
  <dcterms:created xsi:type="dcterms:W3CDTF">2017-11-21T14:17:04Z</dcterms:created>
  <dcterms:modified xsi:type="dcterms:W3CDTF">2020-12-14T20:37:11Z</dcterms:modified>
</cp:coreProperties>
</file>